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1"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A930792-AB23-4196-A12F-8999956D542C}" type="datetimeFigureOut">
              <a:rPr lang="en-US" smtClean="0"/>
              <a:t>3/23/2022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B4696A5-9C94-41CD-BB20-4ADC5B76680C}" type="slidenum">
              <a:rPr lang="en-US" smtClean="0"/>
              <a:t>‹#›</a:t>
            </a:fld>
            <a:endParaRPr lang="en-US"/>
          </a:p>
        </p:txBody>
      </p:sp>
    </p:spTree>
    <p:extLst>
      <p:ext uri="{BB962C8B-B14F-4D97-AF65-F5344CB8AC3E}">
        <p14:creationId xmlns:p14="http://schemas.microsoft.com/office/powerpoint/2010/main" val="210146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30792-AB23-4196-A12F-8999956D542C}"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696A5-9C94-41CD-BB20-4ADC5B76680C}" type="slidenum">
              <a:rPr lang="en-US" smtClean="0"/>
              <a:t>‹#›</a:t>
            </a:fld>
            <a:endParaRPr lang="en-US"/>
          </a:p>
        </p:txBody>
      </p:sp>
    </p:spTree>
    <p:extLst>
      <p:ext uri="{BB962C8B-B14F-4D97-AF65-F5344CB8AC3E}">
        <p14:creationId xmlns:p14="http://schemas.microsoft.com/office/powerpoint/2010/main" val="393131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A930792-AB23-4196-A12F-8999956D542C}" type="datetimeFigureOut">
              <a:rPr lang="en-US" smtClean="0"/>
              <a:t>3/23/2022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B4696A5-9C94-41CD-BB20-4ADC5B76680C}" type="slidenum">
              <a:rPr lang="en-US" smtClean="0"/>
              <a:t>‹#›</a:t>
            </a:fld>
            <a:endParaRPr lang="en-US"/>
          </a:p>
        </p:txBody>
      </p:sp>
    </p:spTree>
    <p:extLst>
      <p:ext uri="{BB962C8B-B14F-4D97-AF65-F5344CB8AC3E}">
        <p14:creationId xmlns:p14="http://schemas.microsoft.com/office/powerpoint/2010/main" val="326979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30792-AB23-4196-A12F-8999956D542C}"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B4696A5-9C94-41CD-BB20-4ADC5B76680C}" type="slidenum">
              <a:rPr lang="en-US" smtClean="0"/>
              <a:t>‹#›</a:t>
            </a:fld>
            <a:endParaRPr lang="en-US"/>
          </a:p>
        </p:txBody>
      </p:sp>
    </p:spTree>
    <p:extLst>
      <p:ext uri="{BB962C8B-B14F-4D97-AF65-F5344CB8AC3E}">
        <p14:creationId xmlns:p14="http://schemas.microsoft.com/office/powerpoint/2010/main" val="139570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930792-AB23-4196-A12F-8999956D542C}" type="datetimeFigureOut">
              <a:rPr lang="en-US" smtClean="0"/>
              <a:t>3/23/2022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B4696A5-9C94-41CD-BB20-4ADC5B76680C}" type="slidenum">
              <a:rPr lang="en-US" smtClean="0"/>
              <a:t>‹#›</a:t>
            </a:fld>
            <a:endParaRPr lang="en-US"/>
          </a:p>
        </p:txBody>
      </p:sp>
    </p:spTree>
    <p:extLst>
      <p:ext uri="{BB962C8B-B14F-4D97-AF65-F5344CB8AC3E}">
        <p14:creationId xmlns:p14="http://schemas.microsoft.com/office/powerpoint/2010/main" val="234083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930792-AB23-4196-A12F-8999956D542C}"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696A5-9C94-41CD-BB20-4ADC5B76680C}" type="slidenum">
              <a:rPr lang="en-US" smtClean="0"/>
              <a:t>‹#›</a:t>
            </a:fld>
            <a:endParaRPr lang="en-US"/>
          </a:p>
        </p:txBody>
      </p:sp>
    </p:spTree>
    <p:extLst>
      <p:ext uri="{BB962C8B-B14F-4D97-AF65-F5344CB8AC3E}">
        <p14:creationId xmlns:p14="http://schemas.microsoft.com/office/powerpoint/2010/main" val="367670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930792-AB23-4196-A12F-8999956D542C}"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4696A5-9C94-41CD-BB20-4ADC5B76680C}" type="slidenum">
              <a:rPr lang="en-US" smtClean="0"/>
              <a:t>‹#›</a:t>
            </a:fld>
            <a:endParaRPr lang="en-US"/>
          </a:p>
        </p:txBody>
      </p:sp>
    </p:spTree>
    <p:extLst>
      <p:ext uri="{BB962C8B-B14F-4D97-AF65-F5344CB8AC3E}">
        <p14:creationId xmlns:p14="http://schemas.microsoft.com/office/powerpoint/2010/main" val="120811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930792-AB23-4196-A12F-8999956D542C}"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4696A5-9C94-41CD-BB20-4ADC5B76680C}" type="slidenum">
              <a:rPr lang="en-US" smtClean="0"/>
              <a:t>‹#›</a:t>
            </a:fld>
            <a:endParaRPr lang="en-US"/>
          </a:p>
        </p:txBody>
      </p:sp>
    </p:spTree>
    <p:extLst>
      <p:ext uri="{BB962C8B-B14F-4D97-AF65-F5344CB8AC3E}">
        <p14:creationId xmlns:p14="http://schemas.microsoft.com/office/powerpoint/2010/main" val="350706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30792-AB23-4196-A12F-8999956D542C}"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4696A5-9C94-41CD-BB20-4ADC5B76680C}" type="slidenum">
              <a:rPr lang="en-US" smtClean="0"/>
              <a:t>‹#›</a:t>
            </a:fld>
            <a:endParaRPr lang="en-US"/>
          </a:p>
        </p:txBody>
      </p:sp>
    </p:spTree>
    <p:extLst>
      <p:ext uri="{BB962C8B-B14F-4D97-AF65-F5344CB8AC3E}">
        <p14:creationId xmlns:p14="http://schemas.microsoft.com/office/powerpoint/2010/main" val="104146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A930792-AB23-4196-A12F-8999956D542C}" type="datetimeFigureOut">
              <a:rPr lang="en-US" smtClean="0"/>
              <a:t>3/23/2022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B4696A5-9C94-41CD-BB20-4ADC5B76680C}" type="slidenum">
              <a:rPr lang="en-US" smtClean="0"/>
              <a:t>‹#›</a:t>
            </a:fld>
            <a:endParaRPr lang="en-US"/>
          </a:p>
        </p:txBody>
      </p:sp>
    </p:spTree>
    <p:extLst>
      <p:ext uri="{BB962C8B-B14F-4D97-AF65-F5344CB8AC3E}">
        <p14:creationId xmlns:p14="http://schemas.microsoft.com/office/powerpoint/2010/main" val="8949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A930792-AB23-4196-A12F-8999956D542C}"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4696A5-9C94-41CD-BB20-4ADC5B76680C}" type="slidenum">
              <a:rPr lang="en-US" smtClean="0"/>
              <a:t>‹#›</a:t>
            </a:fld>
            <a:endParaRPr lang="en-US"/>
          </a:p>
        </p:txBody>
      </p:sp>
    </p:spTree>
    <p:extLst>
      <p:ext uri="{BB962C8B-B14F-4D97-AF65-F5344CB8AC3E}">
        <p14:creationId xmlns:p14="http://schemas.microsoft.com/office/powerpoint/2010/main" val="324337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A930792-AB23-4196-A12F-8999956D542C}" type="datetimeFigureOut">
              <a:rPr lang="en-US" smtClean="0"/>
              <a:t>3/23/2022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B4696A5-9C94-41CD-BB20-4ADC5B76680C}"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00977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ourses.lumenlearning.com/boundless-ushistory/chapter/the-george-w-bush-administration/" TargetMode="External"/><Relationship Id="rId3" Type="http://schemas.openxmlformats.org/officeDocument/2006/relationships/hyperlink" Target="https://www.flickr.com/photos/perspective/2284767039" TargetMode="External"/><Relationship Id="rId7" Type="http://schemas.openxmlformats.org/officeDocument/2006/relationships/image" Target="../media/image4.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courses.lumenlearning.com/suny-hccc-amgovernment/chapter/reading-election-campaigns/" TargetMode="External"/><Relationship Id="rId10" Type="http://schemas.openxmlformats.org/officeDocument/2006/relationships/hyperlink" Target="http://theinfosphere.org/Timeline" TargetMode="External"/><Relationship Id="rId4" Type="http://schemas.openxmlformats.org/officeDocument/2006/relationships/image" Target="../media/image2.jp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7325-5160-4B15-83F4-0A62F193C953}"/>
              </a:ext>
            </a:extLst>
          </p:cNvPr>
          <p:cNvSpPr>
            <a:spLocks noGrp="1"/>
          </p:cNvSpPr>
          <p:nvPr>
            <p:ph type="ctrTitle"/>
          </p:nvPr>
        </p:nvSpPr>
        <p:spPr/>
        <p:txBody>
          <a:bodyPr/>
          <a:lstStyle/>
          <a:p>
            <a:r>
              <a:rPr lang="en-US" dirty="0"/>
              <a:t>Bush v. Gore</a:t>
            </a:r>
          </a:p>
        </p:txBody>
      </p:sp>
      <p:sp>
        <p:nvSpPr>
          <p:cNvPr id="3" name="Subtitle 2">
            <a:extLst>
              <a:ext uri="{FF2B5EF4-FFF2-40B4-BE49-F238E27FC236}">
                <a16:creationId xmlns:a16="http://schemas.microsoft.com/office/drawing/2014/main" id="{1C40C2F6-FFE5-4702-B2DF-2046D3347FCF}"/>
              </a:ext>
            </a:extLst>
          </p:cNvPr>
          <p:cNvSpPr>
            <a:spLocks noGrp="1"/>
          </p:cNvSpPr>
          <p:nvPr>
            <p:ph type="subTitle" idx="1"/>
          </p:nvPr>
        </p:nvSpPr>
        <p:spPr/>
        <p:txBody>
          <a:bodyPr/>
          <a:lstStyle/>
          <a:p>
            <a:r>
              <a:rPr lang="en-US" dirty="0"/>
              <a:t>Delaney Hillman</a:t>
            </a:r>
          </a:p>
        </p:txBody>
      </p:sp>
    </p:spTree>
    <p:extLst>
      <p:ext uri="{BB962C8B-B14F-4D97-AF65-F5344CB8AC3E}">
        <p14:creationId xmlns:p14="http://schemas.microsoft.com/office/powerpoint/2010/main" val="37875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43E2-56E7-41A1-AC3B-5FBC7A1972EF}"/>
              </a:ext>
            </a:extLst>
          </p:cNvPr>
          <p:cNvSpPr>
            <a:spLocks noGrp="1"/>
          </p:cNvSpPr>
          <p:nvPr>
            <p:ph type="title"/>
          </p:nvPr>
        </p:nvSpPr>
        <p:spPr/>
        <p:txBody>
          <a:bodyPr/>
          <a:lstStyle/>
          <a:p>
            <a:r>
              <a:rPr lang="en-US" dirty="0"/>
              <a:t>Dates &amp; Case background</a:t>
            </a:r>
          </a:p>
        </p:txBody>
      </p:sp>
      <p:sp>
        <p:nvSpPr>
          <p:cNvPr id="3" name="Content Placeholder 2">
            <a:extLst>
              <a:ext uri="{FF2B5EF4-FFF2-40B4-BE49-F238E27FC236}">
                <a16:creationId xmlns:a16="http://schemas.microsoft.com/office/drawing/2014/main" id="{65100411-4114-46F2-B557-4AD4B58F550E}"/>
              </a:ext>
            </a:extLst>
          </p:cNvPr>
          <p:cNvSpPr>
            <a:spLocks noGrp="1"/>
          </p:cNvSpPr>
          <p:nvPr>
            <p:ph idx="1"/>
          </p:nvPr>
        </p:nvSpPr>
        <p:spPr/>
        <p:txBody>
          <a:bodyPr>
            <a:normAutofit/>
          </a:bodyPr>
          <a:lstStyle/>
          <a:p>
            <a:r>
              <a:rPr lang="en-US" dirty="0"/>
              <a:t>Dec. 8</a:t>
            </a:r>
            <a:r>
              <a:rPr lang="en-US" baseline="30000" dirty="0"/>
              <a:t>th</a:t>
            </a:r>
            <a:r>
              <a:rPr lang="en-US" dirty="0"/>
              <a:t> 2000 – Dec. 12</a:t>
            </a:r>
            <a:r>
              <a:rPr lang="en-US" baseline="30000" dirty="0"/>
              <a:t>th</a:t>
            </a:r>
            <a:r>
              <a:rPr lang="en-US" dirty="0"/>
              <a:t> 2000</a:t>
            </a:r>
          </a:p>
          <a:p>
            <a:r>
              <a:rPr lang="en-US" dirty="0"/>
              <a:t>Following the U.S. Supreme Court's decision in </a:t>
            </a:r>
            <a:r>
              <a:rPr lang="en-US" i="1" dirty="0"/>
              <a:t>Bush v. Palm Beach County Canvassing Board</a:t>
            </a:r>
            <a:r>
              <a:rPr lang="en-US" dirty="0"/>
              <a:t>, and concurrent with Vice President Al Gore's contest of the certification of Florida presidential election results, on December 8, 2000 the Florida Supreme Court ordered that the Circuit Court in Leon County tabulate by hand 9000 contested ballots from Miami-Dade County. It also ordered that every county in Florida must immediately begin manually recounting all "under-votes" (ballots which did not indicate a vote for president) because there were enough contested ballots to place the outcome of the election in doubt. Governor George Bush and his running mate, Richard Cheney, filed a request for review in the U.S. Supreme Court and sought an emergency petition for a stay of the Florida Supreme Court's decision. The U.S. Supreme Court granted review and issued the stay on December 9. </a:t>
            </a:r>
          </a:p>
        </p:txBody>
      </p:sp>
    </p:spTree>
    <p:extLst>
      <p:ext uri="{BB962C8B-B14F-4D97-AF65-F5344CB8AC3E}">
        <p14:creationId xmlns:p14="http://schemas.microsoft.com/office/powerpoint/2010/main" val="291916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E2EB-C3F3-4502-B16C-33EC98632AB9}"/>
              </a:ext>
            </a:extLst>
          </p:cNvPr>
          <p:cNvSpPr>
            <a:spLocks noGrp="1"/>
          </p:cNvSpPr>
          <p:nvPr>
            <p:ph type="title"/>
          </p:nvPr>
        </p:nvSpPr>
        <p:spPr/>
        <p:txBody>
          <a:bodyPr/>
          <a:lstStyle/>
          <a:p>
            <a:r>
              <a:rPr lang="en-US" dirty="0"/>
              <a:t>Case facts</a:t>
            </a:r>
          </a:p>
        </p:txBody>
      </p:sp>
      <p:sp>
        <p:nvSpPr>
          <p:cNvPr id="3" name="Content Placeholder 2">
            <a:extLst>
              <a:ext uri="{FF2B5EF4-FFF2-40B4-BE49-F238E27FC236}">
                <a16:creationId xmlns:a16="http://schemas.microsoft.com/office/drawing/2014/main" id="{6BBDD323-4A2F-4C9A-8933-69CA8FDE0E03}"/>
              </a:ext>
            </a:extLst>
          </p:cNvPr>
          <p:cNvSpPr>
            <a:spLocks noGrp="1"/>
          </p:cNvSpPr>
          <p:nvPr>
            <p:ph idx="1"/>
          </p:nvPr>
        </p:nvSpPr>
        <p:spPr/>
        <p:txBody>
          <a:bodyPr/>
          <a:lstStyle/>
          <a:p>
            <a:r>
              <a:rPr lang="en-US" dirty="0"/>
              <a:t> December 8</a:t>
            </a:r>
            <a:r>
              <a:rPr lang="en-US" baseline="30000" dirty="0"/>
              <a:t>th</a:t>
            </a:r>
            <a:r>
              <a:rPr lang="en-US" dirty="0"/>
              <a:t>  2000 Florida issued a manual recount of over 10,000 ballots</a:t>
            </a:r>
          </a:p>
          <a:p>
            <a:r>
              <a:rPr lang="en-US" dirty="0"/>
              <a:t>There was a problem with the electric voting machine punching ballots wrong</a:t>
            </a:r>
          </a:p>
          <a:p>
            <a:r>
              <a:rPr lang="en-US" dirty="0"/>
              <a:t>The supreme court found that the recount violated the 19</a:t>
            </a:r>
            <a:r>
              <a:rPr lang="en-US" baseline="30000" dirty="0"/>
              <a:t>th</a:t>
            </a:r>
            <a:r>
              <a:rPr lang="en-US" dirty="0"/>
              <a:t> amendment</a:t>
            </a:r>
          </a:p>
          <a:p>
            <a:r>
              <a:rPr lang="en-US" dirty="0"/>
              <a:t>The recounting procedure violated the Equal protection law</a:t>
            </a:r>
          </a:p>
          <a:p>
            <a:r>
              <a:rPr lang="en-US" dirty="0"/>
              <a:t> December 11</a:t>
            </a:r>
            <a:r>
              <a:rPr lang="en-US" baseline="30000" dirty="0"/>
              <a:t>th</a:t>
            </a:r>
            <a:r>
              <a:rPr lang="en-US" dirty="0"/>
              <a:t> 2000 was brought to the supreme court Bush v Gore</a:t>
            </a:r>
          </a:p>
          <a:p>
            <a:endParaRPr lang="en-US" dirty="0"/>
          </a:p>
        </p:txBody>
      </p:sp>
    </p:spTree>
    <p:extLst>
      <p:ext uri="{BB962C8B-B14F-4D97-AF65-F5344CB8AC3E}">
        <p14:creationId xmlns:p14="http://schemas.microsoft.com/office/powerpoint/2010/main" val="97973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8D3F-0203-48C3-BAF1-2005D8BD00E4}"/>
              </a:ext>
            </a:extLst>
          </p:cNvPr>
          <p:cNvSpPr>
            <a:spLocks noGrp="1"/>
          </p:cNvSpPr>
          <p:nvPr>
            <p:ph type="title"/>
          </p:nvPr>
        </p:nvSpPr>
        <p:spPr/>
        <p:txBody>
          <a:bodyPr/>
          <a:lstStyle/>
          <a:p>
            <a:r>
              <a:rPr lang="en-US" dirty="0"/>
              <a:t>Verdict</a:t>
            </a:r>
          </a:p>
        </p:txBody>
      </p:sp>
      <p:sp>
        <p:nvSpPr>
          <p:cNvPr id="3" name="Content Placeholder 2">
            <a:extLst>
              <a:ext uri="{FF2B5EF4-FFF2-40B4-BE49-F238E27FC236}">
                <a16:creationId xmlns:a16="http://schemas.microsoft.com/office/drawing/2014/main" id="{371022DF-AA5C-4E33-9CC5-EC1CB0A5969C}"/>
              </a:ext>
            </a:extLst>
          </p:cNvPr>
          <p:cNvSpPr>
            <a:spLocks noGrp="1"/>
          </p:cNvSpPr>
          <p:nvPr>
            <p:ph idx="1"/>
          </p:nvPr>
        </p:nvSpPr>
        <p:spPr/>
        <p:txBody>
          <a:bodyPr/>
          <a:lstStyle/>
          <a:p>
            <a:r>
              <a:rPr lang="en-US" dirty="0"/>
              <a:t> With the termination of the recount process, Florida’s 25 electoral votes were awarded to Bush. Gore officially conceded on December 13 and stated in a televised address, “While I strongly disagree with the Court’s decision, I accept it.”</a:t>
            </a:r>
          </a:p>
        </p:txBody>
      </p:sp>
    </p:spTree>
    <p:extLst>
      <p:ext uri="{BB962C8B-B14F-4D97-AF65-F5344CB8AC3E}">
        <p14:creationId xmlns:p14="http://schemas.microsoft.com/office/powerpoint/2010/main" val="273490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BA6BEDB-DD69-447D-A3B2-9057EFD36F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414" y="793620"/>
            <a:ext cx="4572000" cy="3053953"/>
          </a:xfrm>
          <a:prstGeom prst="rect">
            <a:avLst/>
          </a:prstGeom>
        </p:spPr>
      </p:pic>
      <p:pic>
        <p:nvPicPr>
          <p:cNvPr id="18" name="Picture 17">
            <a:extLst>
              <a:ext uri="{FF2B5EF4-FFF2-40B4-BE49-F238E27FC236}">
                <a16:creationId xmlns:a16="http://schemas.microsoft.com/office/drawing/2014/main" id="{3EF1E39A-C032-4A46-89DA-EF6BC1FD8E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43586" y="865097"/>
            <a:ext cx="4572000" cy="2911000"/>
          </a:xfrm>
          <a:prstGeom prst="rect">
            <a:avLst/>
          </a:prstGeom>
        </p:spPr>
      </p:pic>
      <p:pic>
        <p:nvPicPr>
          <p:cNvPr id="21" name="Graphic 20">
            <a:extLst>
              <a:ext uri="{FF2B5EF4-FFF2-40B4-BE49-F238E27FC236}">
                <a16:creationId xmlns:a16="http://schemas.microsoft.com/office/drawing/2014/main" id="{F09ABB48-DE88-4F4E-A3CC-F124FE3D4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 uri="{837473B0-CC2E-450A-ABE3-18F120FF3D39}">
                <a1611:picAttrSrcUrl xmlns:a1611="http://schemas.microsoft.com/office/drawing/2016/11/main" r:id="rId8"/>
              </a:ext>
            </a:extLst>
          </a:blip>
          <a:stretch>
            <a:fillRect/>
          </a:stretch>
        </p:blipFill>
        <p:spPr>
          <a:xfrm>
            <a:off x="950454" y="3942790"/>
            <a:ext cx="4572000" cy="2658035"/>
          </a:xfrm>
          <a:prstGeom prst="rect">
            <a:avLst/>
          </a:prstGeom>
        </p:spPr>
      </p:pic>
      <p:pic>
        <p:nvPicPr>
          <p:cNvPr id="24" name="Picture 23">
            <a:extLst>
              <a:ext uri="{FF2B5EF4-FFF2-40B4-BE49-F238E27FC236}">
                <a16:creationId xmlns:a16="http://schemas.microsoft.com/office/drawing/2014/main" id="{6E120836-6027-4901-95AD-49487616138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743586" y="4070985"/>
            <a:ext cx="4572000" cy="2529840"/>
          </a:xfrm>
          <a:prstGeom prst="rect">
            <a:avLst/>
          </a:prstGeom>
        </p:spPr>
      </p:pic>
    </p:spTree>
    <p:extLst>
      <p:ext uri="{BB962C8B-B14F-4D97-AF65-F5344CB8AC3E}">
        <p14:creationId xmlns:p14="http://schemas.microsoft.com/office/powerpoint/2010/main" val="5940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592B-AA47-4DA6-9F58-CBC19B195CDC}"/>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FC53C15-B7BF-4FD0-A64B-2CE5CC33CB2F}"/>
              </a:ext>
            </a:extLst>
          </p:cNvPr>
          <p:cNvSpPr>
            <a:spLocks noGrp="1"/>
          </p:cNvSpPr>
          <p:nvPr>
            <p:ph idx="1"/>
          </p:nvPr>
        </p:nvSpPr>
        <p:spPr/>
        <p:txBody>
          <a:bodyPr/>
          <a:lstStyle/>
          <a:p>
            <a:r>
              <a:rPr lang="en-US" dirty="0"/>
              <a:t>Britannica</a:t>
            </a:r>
          </a:p>
          <a:p>
            <a:r>
              <a:rPr lang="en-US" dirty="0" err="1"/>
              <a:t>Haikudeck</a:t>
            </a:r>
            <a:endParaRPr lang="en-US" dirty="0"/>
          </a:p>
          <a:p>
            <a:r>
              <a:rPr lang="en-US" dirty="0"/>
              <a:t>oyez</a:t>
            </a:r>
          </a:p>
        </p:txBody>
      </p:sp>
    </p:spTree>
    <p:extLst>
      <p:ext uri="{BB962C8B-B14F-4D97-AF65-F5344CB8AC3E}">
        <p14:creationId xmlns:p14="http://schemas.microsoft.com/office/powerpoint/2010/main" val="765672203"/>
      </p:ext>
    </p:extLst>
  </p:cSld>
  <p:clrMapOvr>
    <a:masterClrMapping/>
  </p:clrMapOvr>
</p:sld>
</file>

<file path=ppt/theme/theme1.xml><?xml version="1.0" encoding="utf-8"?>
<a:theme xmlns:a="http://schemas.openxmlformats.org/drawingml/2006/main" name="Dividend">
  <a:themeElements>
    <a:clrScheme name="Custom 1">
      <a:dk1>
        <a:srgbClr val="3F3F3F"/>
      </a:dk1>
      <a:lt1>
        <a:srgbClr val="BFBFBF"/>
      </a:lt1>
      <a:dk2>
        <a:srgbClr val="3D3D3D"/>
      </a:dk2>
      <a:lt2>
        <a:srgbClr val="EBEBEB"/>
      </a:lt2>
      <a:accent1>
        <a:srgbClr val="1F304E"/>
      </a:accent1>
      <a:accent2>
        <a:srgbClr val="7B7B7B"/>
      </a:accent2>
      <a:accent3>
        <a:srgbClr val="B4B4B4"/>
      </a:accent3>
      <a:accent4>
        <a:srgbClr val="969FA7"/>
      </a:accent4>
      <a:accent5>
        <a:srgbClr val="2F4875"/>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EBE5B67A52848A307C3C6C93CA5D5" ma:contentTypeVersion="12" ma:contentTypeDescription="Create a new document." ma:contentTypeScope="" ma:versionID="221cbedecebb900b691f7f05821f7f05">
  <xsd:schema xmlns:xsd="http://www.w3.org/2001/XMLSchema" xmlns:xs="http://www.w3.org/2001/XMLSchema" xmlns:p="http://schemas.microsoft.com/office/2006/metadata/properties" xmlns:ns3="de1f5980-36a0-4990-8812-facdba75a36b" xmlns:ns4="43d1de06-815d-4726-8c8d-0eed32ba1f68" targetNamespace="http://schemas.microsoft.com/office/2006/metadata/properties" ma:root="true" ma:fieldsID="d14bf660248f88893e0c59c80e23d971" ns3:_="" ns4:_="">
    <xsd:import namespace="de1f5980-36a0-4990-8812-facdba75a36b"/>
    <xsd:import namespace="43d1de06-815d-4726-8c8d-0eed32ba1f6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f5980-36a0-4990-8812-facdba75a3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d1de06-815d-4726-8c8d-0eed32ba1f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807FD6-36D4-4084-944E-8BF898C6C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f5980-36a0-4990-8812-facdba75a36b"/>
    <ds:schemaRef ds:uri="43d1de06-815d-4726-8c8d-0eed32ba1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7374A4-2A0D-436A-B7B8-2CAA3442295F}">
  <ds:schemaRefs>
    <ds:schemaRef ds:uri="http://schemas.microsoft.com/sharepoint/v3/contenttype/forms"/>
  </ds:schemaRefs>
</ds:datastoreItem>
</file>

<file path=customXml/itemProps3.xml><?xml version="1.0" encoding="utf-8"?>
<ds:datastoreItem xmlns:ds="http://schemas.openxmlformats.org/officeDocument/2006/customXml" ds:itemID="{7350EAE8-738A-4597-8CCE-563A3143AB8C}">
  <ds:schemaRefs>
    <ds:schemaRef ds:uri="http://purl.org/dc/terms/"/>
    <ds:schemaRef ds:uri="43d1de06-815d-4726-8c8d-0eed32ba1f68"/>
    <ds:schemaRef ds:uri="http://www.w3.org/XML/1998/namespace"/>
    <ds:schemaRef ds:uri="http://schemas.microsoft.com/office/2006/metadata/properties"/>
    <ds:schemaRef ds:uri="de1f5980-36a0-4990-8812-facdba75a36b"/>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Dividend</Template>
  <TotalTime>25</TotalTime>
  <Words>293</Words>
  <Application>Microsoft Office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Gill Sans MT</vt:lpstr>
      <vt:lpstr>Wingdings 2</vt:lpstr>
      <vt:lpstr>Dividend</vt:lpstr>
      <vt:lpstr>Bush v. Gore</vt:lpstr>
      <vt:lpstr>Dates &amp; Case background</vt:lpstr>
      <vt:lpstr>Case facts</vt:lpstr>
      <vt:lpstr>Verdict</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Bush v. Gore</dc:title>
  <dc:creator>Hillman, Delaney</dc:creator>
  <cp:lastModifiedBy>Hillman, Delaney</cp:lastModifiedBy>
  <cp:revision>3</cp:revision>
  <dcterms:created xsi:type="dcterms:W3CDTF">2022-03-23T16:54:00Z</dcterms:created>
  <dcterms:modified xsi:type="dcterms:W3CDTF">2022-03-23T17:19:43Z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0x010100F13EBE5B67A52848A307C3C6C93CA5D5</vt:lpwstr>
  </property>
</Properties>
</file>